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86" r:id="rId5"/>
    <p:sldId id="291" r:id="rId6"/>
    <p:sldId id="288" r:id="rId7"/>
    <p:sldId id="289" r:id="rId8"/>
    <p:sldId id="290" r:id="rId9"/>
    <p:sldId id="295" r:id="rId10"/>
    <p:sldId id="296" r:id="rId11"/>
    <p:sldId id="297" r:id="rId12"/>
    <p:sldId id="298" r:id="rId13"/>
    <p:sldId id="299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22E8-BFCD-409B-8F4B-70AC6F809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4D71B-ACE9-44E8-AB5B-EC521BDCD0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3081" t="9091" r="20218"/>
          <a:stretch>
            <a:fillRect/>
          </a:stretch>
        </p:blipFill>
        <p:spPr>
          <a:xfrm>
            <a:off x="6203852" y="10"/>
            <a:ext cx="5988148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261637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 err="1"/>
              <a:t>Bài</a:t>
            </a:r>
            <a:r>
              <a:rPr lang="en-US" sz="4800" dirty="0"/>
              <a:t> 4</a:t>
            </a:r>
            <a:br>
              <a:rPr lang="en-US" sz="4800" dirty="0"/>
            </a:br>
            <a:r>
              <a:rPr lang="en-US" sz="4800" dirty="0">
                <a:solidFill>
                  <a:srgbClr val="FF0000"/>
                </a:solidFill>
              </a:rPr>
              <a:t>THỰC PHẨM VÀ DINH DƯỠNG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vi-VN" sz="2000"/>
              <a:t>CÔNG NGHỆ 6</a:t>
            </a:r>
            <a:endParaRPr lang="en-US" sz="2000"/>
          </a:p>
          <a:p>
            <a:pPr algn="l"/>
            <a:endParaRPr lang="en-US" sz="200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87375" y="613410"/>
            <a:ext cx="1101725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7. Nếu ăn uống quá thừa so với cơ thể và ít vận động  cơ thể sẽ: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Cơ thể béo phì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Vận động khó khăn, chậm chạp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C. dễ mắc các bệnh như tiểu đường, huyết áp, tim mạch...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D. Tất cả đều đúng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8. Bữa ăn dinh dưỡng hợp lý, ngoài cơm trắng ra còn có các móm ăn chính như: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Canh, nấu, luộc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Món lẩu, món nấu, món kho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C. Món cháo, món luộc, món kho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D. Món canh, món xào ( hoặc luộc), món mặn ( món rán, kho, rang...)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9. Có mấy bữa ăn chính trong ngày: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1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2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C. 3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D. 4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33730" y="561340"/>
            <a:ext cx="108305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10. Khi dạ dày hoạt động bình thường, trung bình thức ăn được tiêu hóa hết sau: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1 giờ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2 giờ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C. 3 giờ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D. 4 giờ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11. Bữa ăn dinh dưỡng hợp lý phải có các yếu tố nào?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Có đầy đủ thực phẩm thuộc 4 nhóm chính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Các thực phẩm thuộc 4 nhóm chính có tỷ lệ thích hợp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C. Nên có đủ 3 loại món ăn chính theo cơ cấu của bữa ăn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D. Tất cả đều đúng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12. Món ăn  tôm rang thịt ba chỉ (thịt heo) có chất gì: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Chất đường bột, chất béo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Chất khoáng, vitamin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C. Chất béo, chất đạm, chất khoáng...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D. Chất đạm, chất đường bột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86765" y="294640"/>
            <a:ext cx="970407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13. Món rau củ luộc có nhiều chất: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A. Vitamin, chất khoáng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B. Chất đạm, chất đường bột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C. Chất béo, chất đường bột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D. Chất đạm, chất béo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14. Chất béo được cung cấp từ: 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A. Các loại dầu thực vật, mỡ động vật, bơ, phomai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B. Mía, khoai. ngô, bánh mì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C. Thịt, cá trứng,  sữa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D. Các loại trái cây, rau củ, quả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15. Chất đường bột được cung cấp từ: 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A. Các loại dầu thực vật, mỡ động vật, bơ, phomai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B. Thịt, cá trứng sữa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C. Gạo, ngô, khoai, sắn, kẹo, mía, bánh...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D.  Các loại trái cây, rau củ, quả</a:t>
            </a: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92455" y="512445"/>
            <a:ext cx="873633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16. Có bao nhiêu nhóm thực phẩm: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 nhóm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nhóm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nhóm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4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nhóm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Font typeface="+mj-lt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17. Có bao nhiêu chất dinh dưỡng: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+mj-lt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a. 2 chất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+mj-lt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3 chất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+mj-lt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c. 4 chất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+mj-lt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d. 5 chất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Font typeface="+mj-lt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18. Chất khoáng được cung cấp từ: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+mj-lt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A. Gạo, ngô, khoai, sắn, kẹo, mía, bánh...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+mj-lt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Các loại dầu thực vật, mỡ động vật, bơ, phomai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+mj-lt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C. Mía, khoai. ngô, bánh mì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+mj-lt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D.Các loại hải sản, rau quả tươi...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 dirty="0">
                <a:solidFill>
                  <a:srgbClr val="0070C0"/>
                </a:solidFill>
              </a:rPr>
              <a:t>4. </a:t>
            </a:r>
            <a:r>
              <a:rPr lang="en-US" sz="3700" b="1" dirty="0" err="1">
                <a:solidFill>
                  <a:srgbClr val="0070C0"/>
                </a:solidFill>
              </a:rPr>
              <a:t>Xây</a:t>
            </a:r>
            <a:r>
              <a:rPr lang="en-US" sz="3700" b="1" dirty="0">
                <a:solidFill>
                  <a:srgbClr val="0070C0"/>
                </a:solidFill>
              </a:rPr>
              <a:t> </a:t>
            </a:r>
            <a:r>
              <a:rPr lang="en-US" sz="3700" b="1" dirty="0" err="1">
                <a:solidFill>
                  <a:srgbClr val="0070C0"/>
                </a:solidFill>
              </a:rPr>
              <a:t>dựng</a:t>
            </a:r>
            <a:r>
              <a:rPr lang="en-US" sz="3700" b="1" dirty="0">
                <a:solidFill>
                  <a:srgbClr val="0070C0"/>
                </a:solidFill>
              </a:rPr>
              <a:t> </a:t>
            </a:r>
            <a:r>
              <a:rPr lang="en-US" sz="3700" b="1" dirty="0" err="1">
                <a:solidFill>
                  <a:srgbClr val="0070C0"/>
                </a:solidFill>
              </a:rPr>
              <a:t>bữa</a:t>
            </a:r>
            <a:r>
              <a:rPr lang="en-US" sz="3700" b="1" dirty="0">
                <a:solidFill>
                  <a:srgbClr val="0070C0"/>
                </a:solidFill>
              </a:rPr>
              <a:t> </a:t>
            </a:r>
            <a:r>
              <a:rPr lang="en-US" sz="3700" b="1" dirty="0" err="1">
                <a:solidFill>
                  <a:srgbClr val="0070C0"/>
                </a:solidFill>
              </a:rPr>
              <a:t>ăn</a:t>
            </a:r>
            <a:r>
              <a:rPr lang="en-US" sz="3700" b="1" dirty="0">
                <a:solidFill>
                  <a:srgbClr val="0070C0"/>
                </a:solidFill>
              </a:rPr>
              <a:t> </a:t>
            </a:r>
            <a:r>
              <a:rPr lang="en-US" sz="3700" b="1" dirty="0" err="1">
                <a:solidFill>
                  <a:srgbClr val="0070C0"/>
                </a:solidFill>
              </a:rPr>
              <a:t>dinh</a:t>
            </a:r>
            <a:r>
              <a:rPr lang="en-US" sz="3700" b="1" dirty="0">
                <a:solidFill>
                  <a:srgbClr val="0070C0"/>
                </a:solidFill>
              </a:rPr>
              <a:t> </a:t>
            </a:r>
            <a:r>
              <a:rPr lang="en-US" sz="3700" b="1" dirty="0" err="1">
                <a:solidFill>
                  <a:srgbClr val="0070C0"/>
                </a:solidFill>
              </a:rPr>
              <a:t>dưỡng</a:t>
            </a:r>
            <a:r>
              <a:rPr lang="en-US" sz="3700" b="1" dirty="0">
                <a:solidFill>
                  <a:srgbClr val="0070C0"/>
                </a:solidFill>
              </a:rPr>
              <a:t> </a:t>
            </a:r>
            <a:r>
              <a:rPr lang="en-US" sz="3700" b="1" dirty="0" err="1">
                <a:solidFill>
                  <a:srgbClr val="0070C0"/>
                </a:solidFill>
              </a:rPr>
              <a:t>hợp</a:t>
            </a:r>
            <a:r>
              <a:rPr lang="en-US" sz="3700" b="1" dirty="0">
                <a:solidFill>
                  <a:srgbClr val="0070C0"/>
                </a:solidFill>
              </a:rPr>
              <a:t> </a:t>
            </a:r>
            <a:r>
              <a:rPr lang="en-US" sz="3700" b="1" dirty="0" err="1">
                <a:solidFill>
                  <a:srgbClr val="0070C0"/>
                </a:solidFill>
              </a:rPr>
              <a:t>lí</a:t>
            </a:r>
            <a:endParaRPr lang="en-US" sz="3700" b="1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bữa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1 </a:t>
            </a:r>
            <a:r>
              <a:rPr lang="en-US" dirty="0" err="1"/>
              <a:t>bữa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bữa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dinh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4274" r="-2" b="-2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Xây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bữa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dưỡng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hợp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* </a:t>
            </a:r>
            <a:r>
              <a:rPr lang="en-US" b="1" dirty="0" err="1"/>
              <a:t>Tình</a:t>
            </a:r>
            <a:r>
              <a:rPr lang="en-US" b="1" dirty="0"/>
              <a:t> </a:t>
            </a:r>
            <a:r>
              <a:rPr lang="en-US" b="1" dirty="0" err="1"/>
              <a:t>huống</a:t>
            </a:r>
            <a:r>
              <a:rPr lang="en-US" b="1" dirty="0"/>
              <a:t>: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thịt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tàu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0,5kg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thịt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140.000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/kg;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trứng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3.000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5.000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1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túi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thịt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tàu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quyết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huống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Xây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bữa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dưỡng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hợp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kho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: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0.5 kg </a:t>
            </a:r>
            <a:r>
              <a:rPr lang="en-US" dirty="0" err="1"/>
              <a:t>thịt</a:t>
            </a:r>
            <a:r>
              <a:rPr lang="en-US" dirty="0"/>
              <a:t> :  </a:t>
            </a:r>
            <a:r>
              <a:rPr lang="en-US" dirty="0">
                <a:solidFill>
                  <a:srgbClr val="FF0000"/>
                </a:solidFill>
              </a:rPr>
              <a:t>70.000 đ</a:t>
            </a:r>
            <a:r>
              <a:rPr lang="en-US" dirty="0"/>
              <a:t> ( 140.000 đ/ 1 </a:t>
            </a:r>
            <a:r>
              <a:rPr lang="en-US" dirty="0" err="1"/>
              <a:t>ký</a:t>
            </a:r>
            <a:r>
              <a:rPr lang="en-US" dirty="0"/>
              <a:t>)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5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15.000 đ</a:t>
            </a:r>
            <a:r>
              <a:rPr lang="en-US" dirty="0"/>
              <a:t> ( 3.000 đ/ </a:t>
            </a:r>
            <a:r>
              <a:rPr lang="en-US" dirty="0" err="1"/>
              <a:t>quả</a:t>
            </a:r>
            <a:r>
              <a:rPr lang="en-US" dirty="0"/>
              <a:t>)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1 </a:t>
            </a:r>
            <a:r>
              <a:rPr lang="en-US" dirty="0" err="1"/>
              <a:t>gói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      5.000 đ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________________________________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>
                <a:solidFill>
                  <a:srgbClr val="FF0000"/>
                </a:solidFill>
              </a:rPr>
              <a:t>:       90.000 đ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Xây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bữa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dưỡng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hợp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4.1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bữa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dưỡng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lí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Bữa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dưỡng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lí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đủ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dinh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dưỡng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theo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tỉ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lệ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thích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hợp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đủ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loại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mặn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hoặc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luộc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b="1" dirty="0"/>
              <a:t>4.2 Chi </a:t>
            </a:r>
            <a:r>
              <a:rPr lang="en-US" b="1" dirty="0" err="1"/>
              <a:t>phí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bữa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chi ra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bữa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Xây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bữa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dưỡng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hợp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4.3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bước</a:t>
            </a:r>
            <a:r>
              <a:rPr lang="en-US" b="1" dirty="0"/>
              <a:t> </a:t>
            </a:r>
            <a:r>
              <a:rPr lang="en-US" b="1" dirty="0" err="1"/>
              <a:t>xây</a:t>
            </a:r>
            <a:r>
              <a:rPr lang="en-US" b="1" dirty="0"/>
              <a:t> </a:t>
            </a:r>
            <a:r>
              <a:rPr lang="en-US" b="1" dirty="0" err="1"/>
              <a:t>dựng</a:t>
            </a:r>
            <a:r>
              <a:rPr lang="en-US" b="1" dirty="0"/>
              <a:t> </a:t>
            </a:r>
            <a:r>
              <a:rPr lang="en-US" b="1" dirty="0" err="1"/>
              <a:t>bữa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dinh</a:t>
            </a:r>
            <a:r>
              <a:rPr lang="en-US" b="1" dirty="0"/>
              <a:t> </a:t>
            </a:r>
            <a:r>
              <a:rPr lang="en-US" b="1" dirty="0" err="1"/>
              <a:t>dưỡng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 </a:t>
            </a:r>
            <a:r>
              <a:rPr lang="en-US" b="1" dirty="0" err="1"/>
              <a:t>lí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dirty="0" err="1">
                <a:solidFill>
                  <a:srgbClr val="FF0000"/>
                </a:solidFill>
              </a:rPr>
              <a:t>Xây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dựng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dưỡng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hợp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lí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loại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kèm</a:t>
            </a:r>
            <a:r>
              <a:rPr lang="en-US" dirty="0"/>
              <a:t> (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)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Bước</a:t>
            </a:r>
            <a:r>
              <a:rPr lang="en-US" dirty="0"/>
              <a:t> 4: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bữa</a:t>
            </a:r>
            <a:r>
              <a:rPr lang="en-US" dirty="0"/>
              <a:t> </a:t>
            </a:r>
            <a:r>
              <a:rPr lang="en-US" dirty="0" err="1"/>
              <a:t>ăn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dirty="0" err="1">
                <a:solidFill>
                  <a:srgbClr val="FF0000"/>
                </a:solidFill>
              </a:rPr>
              <a:t>Tính</a:t>
            </a:r>
            <a:r>
              <a:rPr lang="en-US" dirty="0">
                <a:solidFill>
                  <a:srgbClr val="FF0000"/>
                </a:solidFill>
              </a:rPr>
              <a:t> chi </a:t>
            </a:r>
            <a:r>
              <a:rPr lang="en-US" dirty="0" err="1">
                <a:solidFill>
                  <a:srgbClr val="FF0000"/>
                </a:solidFill>
              </a:rPr>
              <a:t>phí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mỗi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ăn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err="1"/>
              <a:t>Bước</a:t>
            </a:r>
            <a:r>
              <a:rPr lang="en-US" dirty="0"/>
              <a:t> 5: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dùng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Bước</a:t>
            </a:r>
            <a:r>
              <a:rPr lang="en-US" dirty="0"/>
              <a:t> 6: </a:t>
            </a:r>
            <a:r>
              <a:rPr lang="en-US" dirty="0" err="1"/>
              <a:t>Tính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dùng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Bước</a:t>
            </a:r>
            <a:r>
              <a:rPr lang="en-US" dirty="0"/>
              <a:t> 7: </a:t>
            </a:r>
            <a:r>
              <a:rPr lang="en-US" dirty="0" err="1"/>
              <a:t>Tính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ăn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Luyện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Đ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S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sai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838200" y="2105023"/>
          <a:ext cx="10515600" cy="437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652"/>
                <a:gridCol w="1586948"/>
              </a:tblGrid>
              <a:tr h="955966">
                <a:tc>
                  <a:txBody>
                    <a:bodyPr/>
                    <a:lstStyle/>
                    <a:p>
                      <a:r>
                        <a:rPr lang="en-US" sz="2400" dirty="0"/>
                        <a:t>a. </a:t>
                      </a:r>
                      <a:r>
                        <a:rPr lang="en-US" sz="2400" dirty="0" err="1"/>
                        <a:t>Bữa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đầy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đủ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chất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dưỡng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để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cung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cấp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năng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lượng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lao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động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tập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trong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ngày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546265">
                <a:tc>
                  <a:txBody>
                    <a:bodyPr/>
                    <a:lstStyle/>
                    <a:p>
                      <a:r>
                        <a:rPr lang="en-US" sz="2400" dirty="0"/>
                        <a:t>b. </a:t>
                      </a:r>
                      <a:r>
                        <a:rPr lang="en-US" sz="2400" dirty="0" err="1"/>
                        <a:t>Bữa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nhanh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để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kịp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giờ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hoặc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làm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việc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546265">
                <a:tc>
                  <a:txBody>
                    <a:bodyPr/>
                    <a:lstStyle/>
                    <a:p>
                      <a:r>
                        <a:rPr lang="en-US" sz="2400" dirty="0"/>
                        <a:t>c. </a:t>
                      </a:r>
                      <a:r>
                        <a:rPr lang="en-US" sz="2400" dirty="0" err="1"/>
                        <a:t>Bữa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trưa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nên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kéo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dài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để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có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thời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nghỉ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tiếp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tục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làm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việc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955966">
                <a:tc>
                  <a:txBody>
                    <a:bodyPr/>
                    <a:lstStyle/>
                    <a:p>
                      <a:r>
                        <a:rPr lang="en-US" sz="2400" dirty="0"/>
                        <a:t>d. </a:t>
                      </a:r>
                      <a:r>
                        <a:rPr lang="en-US" sz="2400" dirty="0" err="1"/>
                        <a:t>Các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bữa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nên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cách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thiểu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là</a:t>
                      </a:r>
                      <a:r>
                        <a:rPr lang="en-US" sz="2400" dirty="0"/>
                        <a:t> 4 </a:t>
                      </a:r>
                      <a:r>
                        <a:rPr lang="en-US" sz="2400" dirty="0" err="1"/>
                        <a:t>giờ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để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thức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kịp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tiêu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hóa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nhưng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cũng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nên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cách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nhau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vì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có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gây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dày</a:t>
                      </a:r>
                      <a:r>
                        <a:rPr lang="en-US" sz="2400" dirty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546265">
                <a:tc>
                  <a:txBody>
                    <a:bodyPr/>
                    <a:lstStyle/>
                    <a:p>
                      <a:r>
                        <a:rPr lang="en-US" sz="2400" dirty="0"/>
                        <a:t>e. </a:t>
                      </a:r>
                      <a:r>
                        <a:rPr lang="en-US" sz="2400" dirty="0" err="1"/>
                        <a:t>Bữa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nên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thật</a:t>
                      </a:r>
                      <a:r>
                        <a:rPr lang="en-US" sz="2400" dirty="0"/>
                        <a:t> no </a:t>
                      </a:r>
                      <a:r>
                        <a:rPr lang="en-US" sz="2400" dirty="0" err="1"/>
                        <a:t>để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ngủ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đói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546265">
                <a:tc>
                  <a:txBody>
                    <a:bodyPr/>
                    <a:lstStyle/>
                    <a:p>
                      <a:r>
                        <a:rPr lang="en-US" sz="2400" dirty="0"/>
                        <a:t>f. </a:t>
                      </a:r>
                      <a:r>
                        <a:rPr lang="en-US" sz="2400" dirty="0" err="1"/>
                        <a:t>Có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tivi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để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giải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thưởng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thức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món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ăn</a:t>
                      </a:r>
                      <a:r>
                        <a:rPr lang="en-US" sz="2400" dirty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780104" y="3061252"/>
            <a:ext cx="1573696" cy="5565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780104" y="3617843"/>
            <a:ext cx="1573696" cy="808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Đ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780104" y="5380383"/>
            <a:ext cx="1573696" cy="530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9780104" y="5910470"/>
            <a:ext cx="1573696" cy="530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780104" y="2155329"/>
            <a:ext cx="1573696" cy="855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Đ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0" y="4291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80104" y="4426226"/>
            <a:ext cx="1573696" cy="954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Đ</a:t>
            </a:r>
            <a:endParaRPr lang="en-US" sz="24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63575" y="608330"/>
            <a:ext cx="1118743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1. Chuyển hóa một số vitamin cần thiết cho cơ thể là chức năng của chất dinh dưỡng nào?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  A. Chất đạm.                           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  B. Chất béo.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  C. Chất khoáng.                         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  D.Chất đường bột.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2. Thói quen ăn uống khoa học thể hiện là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Ăn ít bữa, ăn đúng cách; đảm bảo an toàn thực phẩm.	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Ăn đúng bữa, ăn không đúng cách, đảm bảo an toàn vệ sinh thực phẩm.	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Ăn đúng bữa, ăn đúng cách; đảm bảo vệ sinh an toàn thực phẩm.	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Ăn đúng bữa, ăn không đúng cách, không đảm bảo an toàn vệ sinh thực phẩm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3. Chế độ dinh dưỡng hợp lý là: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Chỉ dùng một loại thực phẩm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Dùng nhiều loại thực phẩm theo ý thích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C. Dùng đa dạng thực phẩm theo tỷ lệ cân đối, hợp lý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D. Chỉ uống nước hoa quả và nhiều chất đạm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48785" y="147955"/>
            <a:ext cx="3167380" cy="460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ÔN TẬP KTTX</a:t>
            </a: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94690" y="381000"/>
            <a:ext cx="1109535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4. Tăng sức đề kháng của cơ thể, giúp cơ thể khỏe mạnh để chống lại bệnh tật là nhóm thực phẩm nào?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Nhóm thực phẩm giàu chất béo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Nhóm thực phẩm giàu chất đạm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C. Nhóm thực phẩm giàu chất đường bột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d. Nhóm thực phẩm giàu chất khoáng và vitamin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5. Nguyên nhân dẫn đến tình trạng suy dinh dưỡng là: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ăn nhiều chất đạm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Ăn nhiều chất đường bột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C. Ăn uống thiếu chất dinh dưỡng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D. Ăn nhiều chất béo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6. Khi bị suy dinh dưỡng trẻ em thường: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Có sức đề kháng yếu, dễ bị nhiễm bệnh (1)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trí tuệ kém phát triển (2)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C. Câu (1), (2) đúng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D. Câu (1), (2) sai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5260</Words>
  <Application>WPS Presentation</Application>
  <PresentationFormat>Widescreen</PresentationFormat>
  <Paragraphs>178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Calibri Light</vt:lpstr>
      <vt:lpstr>Calibri</vt:lpstr>
      <vt:lpstr>Times New Roman</vt:lpstr>
      <vt:lpstr>Microsoft YaHei</vt:lpstr>
      <vt:lpstr>Arial Unicode MS</vt:lpstr>
      <vt:lpstr>Calibri Light</vt:lpstr>
      <vt:lpstr>Office Theme</vt:lpstr>
      <vt:lpstr>Bài 4 THỰC PHẨM VÀ DINH DƯỠNG</vt:lpstr>
      <vt:lpstr>4. Xây dựng bữa ăn dinh dưỡng hợp lí</vt:lpstr>
      <vt:lpstr>4. Xây dựng bữa ăn dinh dưỡng hợp lí</vt:lpstr>
      <vt:lpstr>4. Xây dựng bữa ăn dinh dưỡng hợp lí</vt:lpstr>
      <vt:lpstr>4. Xây dựng bữa ăn dinh dưỡng hợp lí</vt:lpstr>
      <vt:lpstr>4. Xây dựng bữa ăn dinh dưỡng hợp lí</vt:lpstr>
      <vt:lpstr>Luyện tập Hãy viết chữ Đ vào sau câu phát biểu đúng và chữ S vào sau câu phát biểu sai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 THỰC PHẨM VÀ DINH DƯỠNG</dc:title>
  <dc:creator>Mai Hong Thanh</dc:creator>
  <cp:lastModifiedBy>WIN7</cp:lastModifiedBy>
  <cp:revision>93</cp:revision>
  <dcterms:created xsi:type="dcterms:W3CDTF">2021-10-11T05:25:00Z</dcterms:created>
  <dcterms:modified xsi:type="dcterms:W3CDTF">2021-11-29T02:46:33Z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B3092D8453074288889CA1F72D87D4C1</vt:lpwstr>
  </property>
  <property fmtid="{D5CDD505-2E9C-101B-9397-08002B2CF9AE}" pid="3" name="KSOProductBuildVer">
    <vt:lpwstr>1033-11.2.0.10382</vt:lpwstr>
  </property>
</Properties>
</file>